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09e5139f26411b" /><Relationship Type="http://schemas.openxmlformats.org/officeDocument/2006/relationships/extended-properties" Target="/docProps/app.xml" Id="Rf8000302d0e24ae3" /><Relationship Type="http://schemas.openxmlformats.org/officeDocument/2006/relationships/officeDocument" Target="/ppt/presentation.xml" Id="R6f9f8c4df9a84b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f09898fe0f4326"/>
  </p:sldMasterIdLst>
  <p:notesMasterIdLst>
    <p:notesMasterId xmlns:r="http://schemas.openxmlformats.org/officeDocument/2006/relationships" r:id="R8f28ec52fe1e45c6"/>
  </p:notesMasterIdLst>
  <p:sldIdLst>
    <p:sldId xmlns:r="http://schemas.openxmlformats.org/officeDocument/2006/relationships" id="256" r:id="Re451644488bf4d8d"/>
    <p:sldId xmlns:r="http://schemas.openxmlformats.org/officeDocument/2006/relationships" id="257" r:id="Rb0db0b025f84405d"/>
    <p:sldId xmlns:r="http://schemas.openxmlformats.org/officeDocument/2006/relationships" id="258" r:id="R27e879978c184648"/>
    <p:sldId xmlns:r="http://schemas.openxmlformats.org/officeDocument/2006/relationships" id="259" r:id="R8c84e4e724854f75"/>
    <p:sldId xmlns:r="http://schemas.openxmlformats.org/officeDocument/2006/relationships" id="260" r:id="R166b537938704b92"/>
    <p:sldId xmlns:r="http://schemas.openxmlformats.org/officeDocument/2006/relationships" id="261" r:id="R6cfaccdaff264e8b"/>
    <p:sldId xmlns:r="http://schemas.openxmlformats.org/officeDocument/2006/relationships" id="262" r:id="Rac8814790949457c"/>
    <p:sldId xmlns:r="http://schemas.openxmlformats.org/officeDocument/2006/relationships" id="263" r:id="R23b9b3c34bab4122"/>
    <p:sldId xmlns:r="http://schemas.openxmlformats.org/officeDocument/2006/relationships" id="264" r:id="R610c9735058a4bd2"/>
    <p:sldId xmlns:r="http://schemas.openxmlformats.org/officeDocument/2006/relationships" id="265" r:id="R690aa325153949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4663e24c2a4e5a" /><Relationship Type="http://schemas.openxmlformats.org/officeDocument/2006/relationships/slideMaster" Target="/ppt/slideMasters/slideMaster1.xml" Id="Rd8f09898fe0f4326" /><Relationship Type="http://schemas.openxmlformats.org/officeDocument/2006/relationships/notesMaster" Target="/ppt/notesMasters/notesMaster1.xml" Id="R8f28ec52fe1e45c6" /><Relationship Type="http://schemas.openxmlformats.org/officeDocument/2006/relationships/presProps" Target="/ppt/presProps.xml" Id="R4a1a50ac07804ae3" /><Relationship Type="http://schemas.openxmlformats.org/officeDocument/2006/relationships/tableStyles" Target="/ppt/tableStyles.xml" Id="Rb1916fabf31140c6" /><Relationship Type="http://schemas.openxmlformats.org/officeDocument/2006/relationships/slide" Target="/ppt/slides/slide1.xml" Id="Re451644488bf4d8d" /><Relationship Type="http://schemas.openxmlformats.org/officeDocument/2006/relationships/slide" Target="/ppt/slides/slide2.xml" Id="Rb0db0b025f84405d" /><Relationship Type="http://schemas.openxmlformats.org/officeDocument/2006/relationships/slide" Target="/ppt/slides/slide3.xml" Id="R27e879978c184648" /><Relationship Type="http://schemas.openxmlformats.org/officeDocument/2006/relationships/slide" Target="/ppt/slides/slide4.xml" Id="R8c84e4e724854f75" /><Relationship Type="http://schemas.openxmlformats.org/officeDocument/2006/relationships/slide" Target="/ppt/slides/slide5.xml" Id="R166b537938704b92" /><Relationship Type="http://schemas.openxmlformats.org/officeDocument/2006/relationships/slide" Target="/ppt/slides/slide6.xml" Id="R6cfaccdaff264e8b" /><Relationship Type="http://schemas.openxmlformats.org/officeDocument/2006/relationships/slide" Target="/ppt/slides/slide7.xml" Id="Rac8814790949457c" /><Relationship Type="http://schemas.openxmlformats.org/officeDocument/2006/relationships/slide" Target="/ppt/slides/slide8.xml" Id="R23b9b3c34bab4122" /><Relationship Type="http://schemas.openxmlformats.org/officeDocument/2006/relationships/slide" Target="/ppt/slides/slide9.xml" Id="R610c9735058a4bd2" /><Relationship Type="http://schemas.openxmlformats.org/officeDocument/2006/relationships/slide" Target="/ppt/slides/slide10.xml" Id="R690aa325153949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39c1bae94d847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bbe630c72447f2" /><Relationship Type="http://schemas.openxmlformats.org/officeDocument/2006/relationships/notesMaster" Target="/ppt/notesMasters/notesMaster1.xml" Id="R6e19efccd696426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a76c0ce23a4f72" /><Relationship Type="http://schemas.openxmlformats.org/officeDocument/2006/relationships/notesMaster" Target="/ppt/notesMasters/notesMaster1.xml" Id="R180fb6acf22b40b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884f8ba5924f33" /><Relationship Type="http://schemas.openxmlformats.org/officeDocument/2006/relationships/notesMaster" Target="/ppt/notesMasters/notesMaster1.xml" Id="R8a8ebbeb20b0452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091b2954dc45d2" /><Relationship Type="http://schemas.openxmlformats.org/officeDocument/2006/relationships/notesMaster" Target="/ppt/notesMasters/notesMaster1.xml" Id="R8225ed62c29e47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ec154b9a6b44b7" /><Relationship Type="http://schemas.openxmlformats.org/officeDocument/2006/relationships/notesMaster" Target="/ppt/notesMasters/notesMaster1.xml" Id="R79d84065937e44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a01a3113bf40e2" /><Relationship Type="http://schemas.openxmlformats.org/officeDocument/2006/relationships/notesMaster" Target="/ppt/notesMasters/notesMaster1.xml" Id="R7e1e92ea755f46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2dd15822cf4844" /><Relationship Type="http://schemas.openxmlformats.org/officeDocument/2006/relationships/notesMaster" Target="/ppt/notesMasters/notesMaster1.xml" Id="Ra7d50c2b079044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cd9e74c8e14948" /><Relationship Type="http://schemas.openxmlformats.org/officeDocument/2006/relationships/notesMaster" Target="/ppt/notesMasters/notesMaster1.xml" Id="R6e351a492e0c443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adb0cf4bc37475e" /><Relationship Type="http://schemas.openxmlformats.org/officeDocument/2006/relationships/notesMaster" Target="/ppt/notesMasters/notesMaster1.xml" Id="Rb9769f58eae741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4b96c1f1f5941fe" /><Relationship Type="http://schemas.openxmlformats.org/officeDocument/2006/relationships/notesMaster" Target="/ppt/notesMasters/notesMaster1.xml" Id="R14b6043a751f4a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Management-provided meeting transcript and corrected call notes, August 2026.</a:t>
            </a:r>
          </a:p>
          <a:p xmlns:a="http://schemas.openxmlformats.org/drawingml/2006/main">
            <a:r>
              <a:t>- Local ReachFi investor-demo repository and product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Management-provided product architecture and live demo behavior.</a:t>
            </a:r>
          </a:p>
          <a:p xmlns:a="http://schemas.openxmlformats.org/drawingml/2006/main">
            <a:r>
              <a:t>- Risk qualifier written for this deck; not a legal or actuarial opinion.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Local assets: public/assets/reachfi-stak.png, reachfi-pulse.png, reachfi-fuse.jpg, and reachfi-prism.png.</a:t>
            </a:r>
          </a:p>
          <a:p xmlns:a="http://schemas.openxmlformats.org/drawingml/2006/main">
            <a:r>
              <a:t>- STAK App Store listing: https://apps.apple.com/us/app/stak-tower-stack-game/id6775574900</a:t>
            </a:r>
          </a:p>
          <a:p xmlns:a="http://schemas.openxmlformats.org/drawingml/2006/main">
            <a:r>
              <a:t>- Management-provided product count and worker coverage; verify again in technical diligence.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Live investor demo behavior in the local ReachFi repository and investors.reachfi.network.</a:t>
            </a:r>
          </a:p>
          <a:p xmlns:a="http://schemas.openxmlformats.org/drawingml/2006/main">
            <a:r>
              <a:t>- The demo uses play-money; no transaction, approval, deposit, or withdrawal is requested.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Audience and impression figures from project operating context, current as of June-August 2026; management analytics should be provided in diligence.</a:t>
            </a:r>
          </a:p>
          <a:p xmlns:a="http://schemas.openxmlformats.org/drawingml/2006/main">
            <a:r>
              <a:t>- Acquisition loop is the proposed launch strategy, not a historical performance claim.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Planning take rate supplied for the investor model; no historical real-money revenue is claimed.</a:t>
            </a:r>
          </a:p>
          <a:p xmlns:a="http://schemas.openxmlformats.org/drawingml/2006/main">
            <a:r>
              <a:t>- Risk qualifier written for this deck; not a forecast, legal opinion, or guarantee.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Competitive categories are a management positioning framework, not independently researched market-share claims.</a:t>
            </a:r>
          </a:p>
          <a:p xmlns:a="http://schemas.openxmlformats.org/drawingml/2006/main">
            <a:r>
              <a:t>- A named competitor set and customer interviews belong in the private data room before broad outreach.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Founder and operating-role descriptions from the management meeting transcript and project brief.</a:t>
            </a:r>
          </a:p>
          <a:p xmlns:a="http://schemas.openxmlformats.org/drawingml/2006/main">
            <a:r>
              <a:t>- The Dubai principal's legal identity, title, cap table, and signing authority must be supplied in the private data room before circulation.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Use-of-funds allocation is the current management plan and totals $1.5M.</a:t>
            </a:r>
          </a:p>
          <a:p xmlns:a="http://schemas.openxmlformats.org/drawingml/2006/main">
            <a:r>
              <a:t>- Milestone dates are operating targets subject to licence, vendor, counsel, and financing dependencies.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Proposed round structure and demo flow from the August 2026 management plan.</a:t>
            </a:r>
          </a:p>
          <a:p xmlns:a="http://schemas.openxmlformats.org/drawingml/2006/main">
            <a:r>
              <a:t>- This deck is not an offer; final terms require definitive documents and counsel.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99ee97d89d459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e6345a148244a7" /><Relationship Type="http://schemas.openxmlformats.org/officeDocument/2006/relationships/slideLayout" Target="/ppt/slideLayouts/slideLayout1.xml" Id="Re17866c3f0c0423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17866c3f0c042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93249272bb4786" /><Relationship Type="http://schemas.openxmlformats.org/officeDocument/2006/relationships/notesSlide" Target="/ppt/notesSlides/notesSlide1.xml" Id="Ra4d1ac4c88744c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6c37e9b8c4cf2" /><Relationship Type="http://schemas.openxmlformats.org/officeDocument/2006/relationships/notesSlide" Target="/ppt/notesSlides/notesSlide2.xml" Id="Rc5ec094ecd2e4a2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aa3aa432944453" /><Relationship Type="http://schemas.openxmlformats.org/officeDocument/2006/relationships/image" Target="/ppt/media/image.png" Id="R4723528268ad49c2" /><Relationship Type="http://schemas.openxmlformats.org/officeDocument/2006/relationships/image" Target="/ppt/media/image2.png" Id="Reb50f2626fe54343" /><Relationship Type="http://schemas.openxmlformats.org/officeDocument/2006/relationships/image" Target="/ppt/media/image.jpeg" Id="R23ef303178d641a3" /><Relationship Type="http://schemas.openxmlformats.org/officeDocument/2006/relationships/image" Target="/ppt/media/image3.png" Id="Rc0f0f50a23d44290" /><Relationship Type="http://schemas.openxmlformats.org/officeDocument/2006/relationships/notesSlide" Target="/ppt/notesSlides/notesSlide3.xml" Id="R5da122c28afb42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3c9a07ce2485e" /><Relationship Type="http://schemas.openxmlformats.org/officeDocument/2006/relationships/notesSlide" Target="/ppt/notesSlides/notesSlide4.xml" Id="R2263a82a9f40441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2828a8c7a84cc9" /><Relationship Type="http://schemas.openxmlformats.org/officeDocument/2006/relationships/notesSlide" Target="/ppt/notesSlides/notesSlide5.xml" Id="Re074f9cfd9b843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808963b6d433e" /><Relationship Type="http://schemas.openxmlformats.org/officeDocument/2006/relationships/notesSlide" Target="/ppt/notesSlides/notesSlide6.xml" Id="Re5971899c5a340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901f3e6b242fe" /><Relationship Type="http://schemas.openxmlformats.org/officeDocument/2006/relationships/notesSlide" Target="/ppt/notesSlides/notesSlide7.xml" Id="Rb47bcfd2935243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760d7a2b54159" /><Relationship Type="http://schemas.openxmlformats.org/officeDocument/2006/relationships/notesSlide" Target="/ppt/notesSlides/notesSlide8.xml" Id="R03dedc8c5b0547a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909eb06534d9b" /><Relationship Type="http://schemas.openxmlformats.org/officeDocument/2006/relationships/notesSlide" Target="/ppt/notesSlides/notesSlide9.xml" Id="Rc01629749979481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34b3486e3548f0" /><Relationship Type="http://schemas.openxmlformats.org/officeDocument/2006/relationships/notesSlide" Target="/ppt/notesSlides/notesSlide10.xml" Id="Ra017efcf7b7d4c7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C752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3F5FD-5B8F-4C85-99D9-5560E79E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3D7C9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F3D7C9"/>
                </a:solidFill>
                <a:latin typeface="Aptos Mono"/>
                <a:ea typeface="Aptos Mono"/>
                <a:cs typeface="Aptos Mono"/>
              </a:rPr>
              <a:t>DUBAI-BASED / PVP-FIRST / PRE-SEED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CF39CA-7A79-4448-B2F6-DCE4EE01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7429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304"/>
          </a:bodyPr>
          <a:lstStyle xmlns:a="http://schemas.openxmlformats.org/drawingml/2006/main"/>
          <a:p xmlns:a="http://schemas.openxmlformats.org/drawingml/2006/main">
            <a:pPr algn="l">
              <a:lnSpc>
                <a:spcPct val="86000"/>
              </a:lnSpc>
              <a:buNone/>
              <a:defRPr sz="5175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5175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Browser games become</a:t>
            </a:r>
          </a:p>
          <a:p xmlns:a="http://schemas.openxmlformats.org/drawingml/2006/main">
            <a:pPr algn="l">
              <a:lnSpc>
                <a:spcPct val="86000"/>
              </a:lnSpc>
              <a:buNone/>
              <a:defRPr sz="5175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5175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wallet-native PvP matches.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A3AE69-2FA9-4770-9A85-05DA6B9F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00425"/>
            <a:ext cx="6667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800" b="0" i="0">
                <a:solidFill>
                  <a:srgbClr val="F3D7C9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F3D7C9"/>
                </a:solidFill>
                <a:latin typeface="Aptos"/>
                <a:ea typeface="Aptos"/>
                <a:cs typeface="Aptos"/>
              </a:rPr>
              <a:t>Eight playable games, STAK on iOS, wallet connection, matchmaking, and server-verified results already exist.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ACEF8-8DA6-437A-BA35-9A43E890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0"/>
            <a:ext cx="3952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FF45"/>
          </a:solidFill>
          <a:ln xmlns:a="http://schemas.openxmlformats.org/drawingml/2006/main" w="0">
            <a:solidFill>
              <a:srgbClr val="C7FF4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DF55E3-CA9F-4B10-A6BC-E60D4753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60960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515B20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515B20"/>
                </a:solidFill>
                <a:latin typeface="Aptos Mono"/>
                <a:ea typeface="Aptos Mono"/>
                <a:cs typeface="Aptos Mono"/>
              </a:rPr>
              <a:t>THE ASK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5A6DA5-35DD-46E4-9123-56D90E5F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123950"/>
            <a:ext cx="304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2000"/>
              </a:lnSpc>
              <a:buNone/>
              <a:defRPr sz="6150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6150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$1.5M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A5811A-82AE-4EF7-B4A0-7144E976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62200"/>
            <a:ext cx="2714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8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12 months to one compliant market launch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329B46-B6F6-4A47-94C2-8B0D559A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19500"/>
            <a:ext cx="27146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8F28"/>
          </a:solidFill>
          <a:ln xmlns:a="http://schemas.openxmlformats.org/drawingml/2006/main" w="0">
            <a:solidFill>
              <a:srgbClr val="7F8F2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EB97E7-2665-4F05-9A0F-6A7475FE3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8862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515B20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515B20"/>
                </a:solidFill>
                <a:latin typeface="Aptos Mono"/>
                <a:ea typeface="Aptos Mono"/>
                <a:cs typeface="Aptos Mono"/>
              </a:rPr>
              <a:t>PROPOSED STRUCTURE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580D16-7EAB-4CA0-BBE0-6B854FD79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210050"/>
            <a:ext cx="27146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Pre-seed equity financing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75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Target 10-15% dilution*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8163F1-DB18-4FE3-AC84-46F10C6C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295900"/>
            <a:ext cx="2714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515B20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515B20"/>
                </a:solidFill>
                <a:latin typeface="Aptos"/>
                <a:ea typeface="Aptos"/>
                <a:cs typeface="Aptos"/>
              </a:rPr>
              <a:t>*Subject to the lead investor, final entity, instrument, and counsel.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AA4C03-C86C-4C92-842A-55C483750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F3D7C9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F3D7C9"/>
                </a:solidFill>
                <a:latin typeface="Aptos Mono"/>
                <a:ea typeface="Aptos Mono"/>
                <a:cs typeface="Aptos Mono"/>
              </a:rPr>
              <a:t>PROJECT HOUSE/01  /  WORKING TITLE</a:t>
            </a:r>
          </a:p>
        </p:txBody>
      </p:sp>
    </p:spTree>
    <p:extLst>
      <p:ext uri="{BB962C8B-B14F-4D97-AF65-F5344CB8AC3E}">
        <p14:creationId xmlns:p14="http://schemas.microsoft.com/office/powerpoint/2010/main" val="15458309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F0A4FD-9F81-41E5-9E44-6079B8A13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WHY THIS PRODUCT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C6321E-A456-4378-8BC5-A1B9BE59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81075"/>
            <a:ext cx="6048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0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89000"/>
              </a:lnSpc>
              <a:buNone/>
              <a:defRPr sz="4425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4425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Start with PvP.</a:t>
            </a:r>
          </a:p>
          <a:p xmlns:a="http://schemas.openxmlformats.org/drawingml/2006/main">
            <a:pPr algn="l">
              <a:lnSpc>
                <a:spcPct val="89000"/>
              </a:lnSpc>
              <a:buNone/>
              <a:defRPr sz="4425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4425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Add house exposure later.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09DC55-7053-423A-9D7B-671BE59A9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5429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75" b="0" i="0">
                <a:solidFill>
                  <a:srgbClr val="5F6059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5F6059"/>
                </a:solidFill>
                <a:latin typeface="Aptos"/>
                <a:ea typeface="Aptos"/>
                <a:cs typeface="Aptos"/>
              </a:rPr>
              <a:t>The launch wedge is short, competitive browser games the company controls - not a catalog of the same casino titles every operator can source.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211D7-0DA5-418F-B847-CEA565EEA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704850"/>
            <a:ext cx="4552950" cy="487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0F"/>
          </a:solidFill>
          <a:ln xmlns:a="http://schemas.openxmlformats.org/drawingml/2006/main" w="0">
            <a:solidFill>
              <a:srgbClr val="11110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DFF71A-6D9A-422D-AD67-474B0083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0668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PLAYER-FUNDED PVP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B71450-A740-4F25-9B29-07A4951A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485900"/>
            <a:ext cx="36385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90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250" b="1" i="0">
                <a:solidFill>
                  <a:srgbClr val="F8F5EA"/>
                </a:solidFill>
                <a:latin typeface="Aptos"/>
                <a:ea typeface="Aptos"/>
                <a:cs typeface="Aptos"/>
              </a:defRPr>
            </a:pPr>
            <a:r>
              <a:rPr sz="2250" b="1" i="0">
                <a:solidFill>
                  <a:srgbClr val="F8F5EA"/>
                </a:solidFill>
                <a:latin typeface="Aptos"/>
                <a:ea typeface="Aptos"/>
                <a:cs typeface="Aptos"/>
              </a:rPr>
              <a:t>The platform earns for matching, verifying, settling, and retaining both players.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A04DD1-C00B-48F7-BA3B-20B279E7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895600"/>
            <a:ext cx="36385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C37"/>
          </a:solidFill>
          <a:ln xmlns:a="http://schemas.openxmlformats.org/drawingml/2006/main" w="0">
            <a:solidFill>
              <a:srgbClr val="3B3C37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43781-85EC-4D8A-BC48-8F971887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181350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975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F4EC6E-E78E-4D7C-94AD-544BAB9E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124200"/>
            <a:ext cx="31051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CACAB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CACABF"/>
                </a:solidFill>
                <a:latin typeface="Aptos"/>
                <a:ea typeface="Aptos"/>
                <a:cs typeface="Aptos"/>
              </a:rPr>
              <a:t>No app download for web play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CBFFD7-C69C-41DE-A8C8-EBDAE2193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68617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975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E0CFE-B91E-497F-A1CB-78B4A5192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629025"/>
            <a:ext cx="31051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55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CACAB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CACABF"/>
                </a:solidFill>
                <a:latin typeface="Aptos"/>
                <a:ea typeface="Aptos"/>
                <a:cs typeface="Aptos"/>
              </a:rPr>
              <a:t>One deterministic run for both players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56AE35-57D9-4389-85F0-7817D46D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191000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975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F893AA-0497-4CA3-8E8D-7939380E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133850"/>
            <a:ext cx="31051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CACAB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CACABF"/>
                </a:solidFill>
                <a:latin typeface="Aptos"/>
                <a:ea typeface="Aptos"/>
                <a:cs typeface="Aptos"/>
              </a:rPr>
              <a:t>Server replays the submitted inputs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B2674D-5C9A-4E7B-B6FF-7005D338C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4695825"/>
            <a:ext cx="3333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975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2FCC7E-6A47-4949-A815-24E46832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638675"/>
            <a:ext cx="31051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7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CACAB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CACABF"/>
                </a:solidFill>
                <a:latin typeface="Aptos"/>
                <a:ea typeface="Aptos"/>
                <a:cs typeface="Aptos"/>
              </a:rPr>
              <a:t>No game-result balance-sheet exposure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4952C1-9D02-4E61-9F0D-ED07B1CC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5429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C75235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75235"/>
                </a:solidFill>
                <a:latin typeface="Aptos"/>
                <a:ea typeface="Aptos"/>
                <a:cs typeface="Aptos"/>
              </a:rPr>
              <a:t>Payment, refund, fraud, liquidity, and operating risks still remain.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2917CA-D7CA-4278-9F66-F0897777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AF6FE3-3304-4E8B-9A44-87BF5BF1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PROJECT HOUSE/01  /  PRIVATE PRE-SEED BRIEF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03A7EE-6DB1-435E-A969-77DBAE4F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8652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946089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1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7624D7-CD31-41C2-B0E6-79D196AA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SHIPPED PRODUCT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CF646F-ED9A-420E-AD1F-1261E88B0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685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050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4050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The product base is live.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23528268ad49c2"/>
          <a:srcRect xmlns:a="http://schemas.openxmlformats.org/drawingml/2006/main" l="0" t="26451" r="0" b="264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52600"/>
            <a:ext cx="2476500" cy="25241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CA22B7-E07C-4FA2-8566-9DE0F13E9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8F5EA"/>
                </a:solidFill>
                <a:latin typeface="Aptos Mono"/>
                <a:ea typeface="Aptos Mono"/>
                <a:cs typeface="Aptos Mono"/>
              </a:defRPr>
            </a:pPr>
            <a:r>
              <a:rPr sz="1275" b="1" i="0">
                <a:solidFill>
                  <a:srgbClr val="F8F5EA"/>
                </a:solidFill>
                <a:latin typeface="Aptos Mono"/>
                <a:ea typeface="Aptos Mono"/>
                <a:cs typeface="Aptos Mono"/>
              </a:rPr>
              <a:t>STAK DUEL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827EDF-56AE-4DA9-9713-253DF1E9A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233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Live browser 1v1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50f2626fe54343"/>
          <a:srcRect xmlns:a="http://schemas.openxmlformats.org/drawingml/2006/main" l="943" t="0" r="94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90900" y="1752600"/>
            <a:ext cx="2476500" cy="25241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B35D1-D65B-4E3E-BB92-B0F9782CD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419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8F5EA"/>
                </a:solidFill>
                <a:latin typeface="Aptos Mono"/>
                <a:ea typeface="Aptos Mono"/>
                <a:cs typeface="Aptos Mono"/>
              </a:defRPr>
            </a:pPr>
            <a:r>
              <a:rPr sz="1275" b="1" i="0">
                <a:solidFill>
                  <a:srgbClr val="F8F5EA"/>
                </a:solidFill>
                <a:latin typeface="Aptos Mono"/>
                <a:ea typeface="Aptos Mono"/>
                <a:cs typeface="Aptos Mono"/>
              </a:rPr>
              <a:t>PULSE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1B89CE-F2A6-4E33-9F62-7D3FA6C0D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705350"/>
            <a:ext cx="233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Live worker-backed game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f303178d641a3"/>
          <a:srcRect xmlns:a="http://schemas.openxmlformats.org/drawingml/2006/main" l="22406" t="0" r="224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1752600"/>
            <a:ext cx="2476500" cy="252412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65100C-3E34-4A49-86DC-C0054E9C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19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8F5EA"/>
                </a:solidFill>
                <a:latin typeface="Aptos Mono"/>
                <a:ea typeface="Aptos Mono"/>
                <a:cs typeface="Aptos Mono"/>
              </a:defRPr>
            </a:pPr>
            <a:r>
              <a:rPr sz="1275" b="1" i="0">
                <a:solidFill>
                  <a:srgbClr val="F8F5EA"/>
                </a:solidFill>
                <a:latin typeface="Aptos Mono"/>
                <a:ea typeface="Aptos Mono"/>
                <a:cs typeface="Aptos Mono"/>
              </a:rPr>
              <a:t>FUSE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639490-A478-45EB-981E-5CD05F4E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05350"/>
            <a:ext cx="233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Live worker-backed game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f0f50a23d44290"/>
          <a:srcRect xmlns:a="http://schemas.openxmlformats.org/drawingml/2006/main" l="0" t="26451" r="0" b="264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01100" y="1752600"/>
            <a:ext cx="2476500" cy="2524125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943A2D-8183-41D5-9788-3D730186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8F5EA"/>
                </a:solidFill>
                <a:latin typeface="Aptos Mono"/>
                <a:ea typeface="Aptos Mono"/>
                <a:cs typeface="Aptos Mono"/>
              </a:defRPr>
            </a:pPr>
            <a:r>
              <a:rPr sz="1275" b="1" i="0">
                <a:solidFill>
                  <a:srgbClr val="F8F5EA"/>
                </a:solidFill>
                <a:latin typeface="Aptos Mono"/>
                <a:ea typeface="Aptos Mono"/>
                <a:cs typeface="Aptos Mono"/>
              </a:rPr>
              <a:t>PRISM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22DE3-51A3-4764-AB38-18284AF3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705350"/>
            <a:ext cx="233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Live worker-backed game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8B8738-5019-4BEE-9E38-AF81284A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95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775" b="0" i="0">
                <a:solidFill>
                  <a:srgbClr val="C7FF45"/>
                </a:solidFill>
                <a:latin typeface="Georgia"/>
                <a:ea typeface="Georgia"/>
                <a:cs typeface="Georgia"/>
              </a:defRPr>
            </a:pPr>
            <a:r>
              <a:rPr sz="2775" b="0" i="0">
                <a:solidFill>
                  <a:srgbClr val="C7FF45"/>
                </a:solidFill>
                <a:latin typeface="Georgia"/>
                <a:ea typeface="Georgia"/>
                <a:cs typeface="Georgia"/>
              </a:rPr>
              <a:t>08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3D16EF-8278-4ECE-81E3-798B3D095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410200"/>
            <a:ext cx="2286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browser-playable games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32D322-7EBE-4294-B5D9-B7AF75169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334000"/>
            <a:ext cx="95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775" b="0" i="0">
                <a:solidFill>
                  <a:srgbClr val="C7FF45"/>
                </a:solidFill>
                <a:latin typeface="Georgia"/>
                <a:ea typeface="Georgia"/>
                <a:cs typeface="Georgia"/>
              </a:defRPr>
            </a:pPr>
            <a:r>
              <a:rPr sz="2775" b="0" i="0">
                <a:solidFill>
                  <a:srgbClr val="C7FF45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DA1503-D316-44D3-A69E-B7E13884E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5410200"/>
            <a:ext cx="2286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games on the shared Arena worker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F206E1-2A93-4174-9743-90908E81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5334000"/>
            <a:ext cx="95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775" b="0" i="0">
                <a:solidFill>
                  <a:srgbClr val="C7FF45"/>
                </a:solidFill>
                <a:latin typeface="Georgia"/>
                <a:ea typeface="Georgia"/>
                <a:cs typeface="Georgia"/>
              </a:defRPr>
            </a:pPr>
            <a:r>
              <a:rPr sz="2775" b="0" i="0">
                <a:solidFill>
                  <a:srgbClr val="C7FF45"/>
                </a:solidFill>
                <a:latin typeface="Georgia"/>
                <a:ea typeface="Georgia"/>
                <a:cs typeface="Georgia"/>
              </a:rPr>
              <a:t>iOS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0B28A0-CAAA-4B2E-8D33-3322673EC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410200"/>
            <a:ext cx="2286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STAK on the App Store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2EC9F5-3CFA-4514-A344-ED9D8E785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2FD389-BF02-4017-B584-CB6C01D79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8F9188"/>
                </a:solidFill>
                <a:latin typeface="Aptos Mono"/>
                <a:ea typeface="Aptos Mono"/>
                <a:cs typeface="Aptos Mono"/>
              </a:defRPr>
            </a:pPr>
            <a:r>
              <a:rPr sz="825" b="1" i="0">
                <a:solidFill>
                  <a:srgbClr val="8F9188"/>
                </a:solidFill>
                <a:latin typeface="Aptos Mono"/>
                <a:ea typeface="Aptos Mono"/>
                <a:cs typeface="Aptos Mono"/>
              </a:rPr>
              <a:t>PROJECT HOUSE/01  /  PRIVATE PRE-SEED BRIEF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5368C8-C184-4496-AD63-1F26ED6E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8652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 i="0">
                <a:solidFill>
                  <a:srgbClr val="8F9188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8F9188"/>
                </a:solidFill>
                <a:latin typeface="Aptos Mono"/>
                <a:ea typeface="Aptos Mono"/>
                <a:cs typeface="Aptos Mono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297743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C7FF4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070A08A-0E0C-4869-94F9-302EAC009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515B20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515B20"/>
                </a:solidFill>
                <a:latin typeface="Aptos Mono"/>
                <a:ea typeface="Aptos Mono"/>
                <a:cs typeface="Aptos Mono"/>
              </a:rPr>
              <a:t>THREE-MINUTE INVESTOR DEMO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3F99E-80F1-49CD-B1D2-C6C40F892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975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3975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Connect. Sign. Match. Play. Verify.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B23ED4-3805-4697-99D1-88F637FC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524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8F28"/>
          </a:solidFill>
          <a:ln xmlns:a="http://schemas.openxmlformats.org/drawingml/2006/main" w="0">
            <a:solidFill>
              <a:srgbClr val="7F8F28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C46790-8DE1-4D15-8AB5-258CEF39E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BF1093-7891-4530-84CF-CB6AA27B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0512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Connect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514123-FCC1-4C5E-94C6-996FAF753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24225"/>
            <a:ext cx="1504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515B2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515B20"/>
                </a:solidFill>
                <a:latin typeface="Aptos"/>
                <a:ea typeface="Aptos"/>
                <a:cs typeface="Aptos"/>
              </a:rPr>
              <a:t>EVM wallet or WalletConnect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DBCE43-CD19-462E-8FBD-EA7BE9DB7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266950"/>
            <a:ext cx="1524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8F28"/>
          </a:solidFill>
          <a:ln xmlns:a="http://schemas.openxmlformats.org/drawingml/2006/main" w="0">
            <a:solidFill>
              <a:srgbClr val="7F8F2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DC0C05-681B-4339-A8B0-07FF39C51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4574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0F7B0F-8ECD-4B9D-9050-4705E469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90512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Sign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A58A49-B7ED-4DFE-8D8D-039020D3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324225"/>
            <a:ext cx="1504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515B2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515B20"/>
                </a:solidFill>
                <a:latin typeface="Aptos"/>
                <a:ea typeface="Aptos"/>
                <a:cs typeface="Aptos"/>
              </a:rPr>
              <a:t>No-value session challenge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3C2A28-F287-41D0-971F-6915FC3D9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266950"/>
            <a:ext cx="1524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8F28"/>
          </a:solidFill>
          <a:ln xmlns:a="http://schemas.openxmlformats.org/drawingml/2006/main" w="0">
            <a:solidFill>
              <a:srgbClr val="7F8F2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AACBF7-1457-4A24-BDB0-9BED54E8A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574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7FB795-C85F-48E9-B774-F078164B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90512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Match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2D5BDA-4F1E-46C0-A4C9-18720C61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324225"/>
            <a:ext cx="1504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515B2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515B20"/>
                </a:solidFill>
                <a:latin typeface="Aptos"/>
                <a:ea typeface="Aptos"/>
                <a:cs typeface="Aptos"/>
              </a:rPr>
              <a:t>Choose STAK DUEL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295CF6-38FC-4D52-AAA8-6FCFC37F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66950"/>
            <a:ext cx="1524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8F28"/>
          </a:solidFill>
          <a:ln xmlns:a="http://schemas.openxmlformats.org/drawingml/2006/main" w="0">
            <a:solidFill>
              <a:srgbClr val="7F8F2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EB272A-8688-4A93-8091-A5547E138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4574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338625-994E-4775-A655-0A5A1B5BF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90512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Play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F47E04-B879-4205-A78D-0065EBD6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324225"/>
            <a:ext cx="1504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515B2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515B20"/>
                </a:solidFill>
                <a:latin typeface="Aptos"/>
                <a:ea typeface="Aptos"/>
                <a:cs typeface="Aptos"/>
              </a:rPr>
              <a:t>Same deterministic run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1A9B08-AD97-476C-BE65-AC111E6C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266950"/>
            <a:ext cx="1524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8F28"/>
          </a:solidFill>
          <a:ln xmlns:a="http://schemas.openxmlformats.org/drawingml/2006/main" w="0">
            <a:solidFill>
              <a:srgbClr val="7F8F2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8E5CFE-0E15-48C7-8B87-24F70BF3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574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7D8A21-D5DC-4881-8862-D3A9FCA8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90512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Verify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702888-C41F-4FCD-BCFF-8BE24E40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324225"/>
            <a:ext cx="1504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515B2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515B20"/>
                </a:solidFill>
                <a:latin typeface="Aptos"/>
                <a:ea typeface="Aptos"/>
                <a:cs typeface="Aptos"/>
              </a:rPr>
              <a:t>Worker replays both logs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C6B699-980E-45DF-9711-8F4212DE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266950"/>
            <a:ext cx="1524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5235"/>
          </a:solidFill>
          <a:ln xmlns:a="http://schemas.openxmlformats.org/drawingml/2006/main" w="0">
            <a:solidFill>
              <a:srgbClr val="C75235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E9A7B7-D13E-4645-8B3D-EE8269DC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45745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D28A6F-2BD9-413A-9C3B-C92218A9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905125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Settle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07A9E2-9046-4939-9051-822F32FA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324225"/>
            <a:ext cx="15049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515B20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515B20"/>
                </a:solidFill>
                <a:latin typeface="Aptos"/>
                <a:ea typeface="Aptos"/>
                <a:cs typeface="Aptos"/>
              </a:rPr>
              <a:t>Enabled only after launch gates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9D54FF-D7DF-4320-A9C6-5381A831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8204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0F"/>
          </a:solidFill>
          <a:ln xmlns:a="http://schemas.openxmlformats.org/drawingml/2006/main" w="0">
            <a:solidFill>
              <a:srgbClr val="11110F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547A548-C087-4058-96EF-36073FF30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0101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PRODUCT TRUTH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08ACD0F-8756-4241-987D-7E0640830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343525"/>
            <a:ext cx="7905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8F5EA"/>
                </a:solidFill>
                <a:latin typeface="Aptos"/>
                <a:ea typeface="Aptos"/>
                <a:cs typeface="Aptos"/>
              </a:defRPr>
            </a:pPr>
            <a:r>
              <a:rPr sz="1875" b="1" i="0">
                <a:solidFill>
                  <a:srgbClr val="F8F5EA"/>
                </a:solidFill>
                <a:latin typeface="Aptos"/>
                <a:ea typeface="Aptos"/>
                <a:cs typeface="Aptos"/>
              </a:rPr>
              <a:t>The wallet signature and game result are real. The money is not.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D2C8269-0E26-4468-8D7D-096C7478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248275"/>
            <a:ext cx="2190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defRPr>
            </a:pPr>
            <a:r>
              <a:rPr sz="120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rPr>
              <a:t>No transaction / No approval / No deposit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D77E10-46F0-466D-82E2-757BA4B8D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F186E14-DD1A-458A-8401-62DB44AD6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PROJECT HOUSE/01  /  PRIVATE PRE-SEED BRIEF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013B327-8129-494B-BB36-0E1B60EC8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8652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860843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C580E46-48DB-4069-AC1E-3D2D3EBE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GO-TO-MARKET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EA40B6-AABB-4BB6-B47D-7FD92650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7620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1000"/>
              </a:lnSpc>
              <a:buNone/>
              <a:defRPr sz="3975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3975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The founder duel is the acquisition creative.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364231-DB43-4350-A300-98C425470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479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975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8BB5BD-88E4-48E7-AFDF-6DF34E96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0030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Challenge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AEDB49-712B-435B-BF82-4E2AAC6E3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400300"/>
            <a:ext cx="433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5F6059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5F6059"/>
                </a:solidFill>
                <a:latin typeface="Aptos"/>
                <a:ea typeface="Aptos"/>
                <a:cs typeface="Aptos"/>
              </a:rPr>
              <a:t>Play creators, investors, and community members live.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8EE967-5BCD-43E2-AD8D-13898B48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3225"/>
            <a:ext cx="65055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48EE69-96BF-4F8F-A708-FEEF5DE6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975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158518-2C28-493A-8B8B-2193AC760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6230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Clip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EDC19E-24B2-480B-9952-5727359A2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162300"/>
            <a:ext cx="433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5F6059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5F6059"/>
                </a:solidFill>
                <a:latin typeface="Aptos"/>
                <a:ea typeface="Aptos"/>
                <a:cs typeface="Aptos"/>
              </a:rPr>
              <a:t>Turn wallet-to-result proof into short-form content.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1D6A9F-8786-4B12-85E3-17D6FD2D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65055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EC2A36-A7B0-40F4-99BA-EEB287CD3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719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975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409CF5-2CE9-4588-ABD5-999B3747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2430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Refer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705D39-4B19-45B2-B8BB-97C41DA5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924300"/>
            <a:ext cx="433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5F6059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5F6059"/>
                </a:solidFill>
                <a:latin typeface="Aptos"/>
                <a:ea typeface="Aptos"/>
                <a:cs typeface="Aptos"/>
              </a:rPr>
              <a:t>Every player brings the next opponent.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053A93-6BFC-4F2E-B97C-9B6DE74F1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67225"/>
            <a:ext cx="65055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3477CE-8F4C-49CE-9D10-8FF6D9A56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339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975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24018D-26E1-4EB9-AA2C-9FD90742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8630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Measure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8A2F34-233A-4976-B7F0-A9EABF24F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686300"/>
            <a:ext cx="433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56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5F6059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5F6059"/>
                </a:solidFill>
                <a:latin typeface="Aptos"/>
                <a:ea typeface="Aptos"/>
                <a:cs typeface="Aptos"/>
              </a:rPr>
              <a:t>Track activation, replay, retention, and funded-player cost.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205202-85F5-4CFB-B1CC-73CF57FAC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29225"/>
            <a:ext cx="65055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6C0D56-F6CA-430F-A0CB-1942D0576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1104900"/>
            <a:ext cx="3657600" cy="432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0F"/>
          </a:solidFill>
          <a:ln xmlns:a="http://schemas.openxmlformats.org/drawingml/2006/main" w="0">
            <a:solidFill>
              <a:srgbClr val="11110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255B77-BAD2-4A10-B9D8-92414C24D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44780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EXISTING DISTRIBUTION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53F6D9-C5D8-4F91-B923-AC5C1A7AD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905000"/>
            <a:ext cx="2714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650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4650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14K+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153741-B52A-462B-890B-903215DB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6098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X audience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906A6C-528E-4CF4-B1B2-00555FDA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143250"/>
            <a:ext cx="289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C37"/>
          </a:solidFill>
          <a:ln xmlns:a="http://schemas.openxmlformats.org/drawingml/2006/main" w="0">
            <a:solidFill>
              <a:srgbClr val="3B3C37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966CDE-BA2F-4079-AE93-3EFCAF414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67100"/>
            <a:ext cx="2714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650" b="0" i="0">
                <a:solidFill>
                  <a:srgbClr val="C7FF45"/>
                </a:solidFill>
                <a:latin typeface="Georgia"/>
                <a:ea typeface="Georgia"/>
                <a:cs typeface="Georgia"/>
              </a:defRPr>
            </a:pPr>
            <a:r>
              <a:rPr sz="4650" b="0" i="0">
                <a:solidFill>
                  <a:srgbClr val="C7FF45"/>
                </a:solidFill>
                <a:latin typeface="Georgia"/>
                <a:ea typeface="Georgia"/>
                <a:cs typeface="Georgia"/>
              </a:rPr>
              <a:t>7-8M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5093E3-3867-47CB-BFC9-DF8226A1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17195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trailing 12-month impressions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C22905-63C2-4FFF-ABCE-C5F5FBEA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914900"/>
            <a:ext cx="2838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0" i="0">
                <a:solidFill>
                  <a:srgbClr val="77786F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77786F"/>
                </a:solidFill>
                <a:latin typeface="Aptos"/>
                <a:ea typeface="Aptos"/>
                <a:cs typeface="Aptos"/>
              </a:rPr>
              <a:t>Management-reported; analytics available in diligence.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21574A-CB08-47E0-84B8-6A1CB5FB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722246E-F1F0-4ACE-8AF2-4C46F6BB3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PROJECT HOUSE/01  /  PRIVATE PRE-SEED BRIEF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696768-67C3-4F0D-9BD9-24C188CB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8652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994522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11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3762DC-2520-44C2-9E48-82F7F4188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ILLUSTRATIVE PVP UNIT ECONOMICS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678F0-3AD6-4539-AFED-8A6DE4EF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47725"/>
            <a:ext cx="847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3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900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3900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Revenue follows verified match volume.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623E6B-0651-49FA-AA21-9767125FB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rPr>
              <a:t>MONTHLY ENTRY VOLUME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35BA1F-DAD8-43FC-9A80-C0248F5A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47975"/>
            <a:ext cx="3238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5000"/>
              </a:lnSpc>
              <a:buNone/>
              <a:defRPr sz="5400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5400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$1.0M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AEEA5-24E2-482E-9420-42662CB0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048000"/>
            <a:ext cx="28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400" b="0" i="0">
                <a:solidFill>
                  <a:srgbClr val="A7A89E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A7A89E"/>
                </a:solidFill>
                <a:latin typeface="Georgia"/>
                <a:ea typeface="Georgia"/>
                <a:cs typeface="Georgia"/>
              </a:rPr>
              <a:t>x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5A2FB1-D9E1-4B3C-8864-602507EB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4003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rPr>
              <a:t>PLANNING TAKE RATE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62134-109B-4194-8744-9F22630F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847975"/>
            <a:ext cx="3238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5000"/>
              </a:lnSpc>
              <a:buNone/>
              <a:defRPr sz="5400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5400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12%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131B2C-8FF7-474B-A104-8976E9C9F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048000"/>
            <a:ext cx="28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400" b="0" i="0">
                <a:solidFill>
                  <a:srgbClr val="A7A89E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A7A89E"/>
                </a:solidFill>
                <a:latin typeface="Georgia"/>
                <a:ea typeface="Georgia"/>
                <a:cs typeface="Georgia"/>
              </a:rPr>
              <a:t>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41D6AB-5990-4F53-8DC5-581761F8C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4003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rPr>
              <a:t>GROSS PLATFORM REVENUE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D2AB60-05DF-4179-A718-2196230E2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847975"/>
            <a:ext cx="3238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85000"/>
              </a:lnSpc>
              <a:buNone/>
              <a:defRPr sz="5400" b="0" i="0">
                <a:solidFill>
                  <a:srgbClr val="C7FF45"/>
                </a:solidFill>
                <a:latin typeface="Georgia"/>
                <a:ea typeface="Georgia"/>
                <a:cs typeface="Georgia"/>
              </a:defRPr>
            </a:pPr>
            <a:r>
              <a:rPr sz="5400" b="0" i="0">
                <a:solidFill>
                  <a:srgbClr val="C7FF45"/>
                </a:solidFill>
                <a:latin typeface="Georgia"/>
                <a:ea typeface="Georgia"/>
                <a:cs typeface="Georgia"/>
              </a:rPr>
              <a:t>$120K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E0D618-F4A2-413D-B443-851DE0A5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3C37"/>
          </a:solidFill>
          <a:ln xmlns:a="http://schemas.openxmlformats.org/drawingml/2006/main" w="0">
            <a:solidFill>
              <a:srgbClr val="3B3C37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6927B2-9012-4DA3-A333-EB73B4286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8096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575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Illustrative bridge, not a forecast. Net revenue deducts payment costs, promotions, chargebacks, refunds, fraud, incentives, taxes, compliance, and market duties.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56772C-37E5-48A5-8607-088A6E05C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4438650"/>
            <a:ext cx="2333625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5235"/>
          </a:solidFill>
          <a:ln xmlns:a="http://schemas.openxmlformats.org/drawingml/2006/main" w="0">
            <a:solidFill>
              <a:srgbClr val="C7523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1AC53D-20E3-4EA5-B9BA-EB20094C9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464820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3D7C9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F3D7C9"/>
                </a:solidFill>
                <a:latin typeface="Aptos Mono"/>
                <a:ea typeface="Aptos Mono"/>
                <a:cs typeface="Aptos Mono"/>
              </a:rPr>
              <a:t>CORE RISK DISTINCTION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A3E631-8E33-477D-89A6-D1D8703A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4943475"/>
            <a:ext cx="1847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272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8F5E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8F5EA"/>
                </a:solidFill>
                <a:latin typeface="Aptos"/>
                <a:ea typeface="Aptos"/>
                <a:cs typeface="Aptos"/>
              </a:rPr>
              <a:t>No game-result house exposure in player-funded PvP.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E1D977-B76A-446D-BC64-A99EC285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5F7B35-63A7-4565-80EC-0A179BAE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8F9188"/>
                </a:solidFill>
                <a:latin typeface="Aptos Mono"/>
                <a:ea typeface="Aptos Mono"/>
                <a:cs typeface="Aptos Mono"/>
              </a:defRPr>
            </a:pPr>
            <a:r>
              <a:rPr sz="825" b="1" i="0">
                <a:solidFill>
                  <a:srgbClr val="8F9188"/>
                </a:solidFill>
                <a:latin typeface="Aptos Mono"/>
                <a:ea typeface="Aptos Mono"/>
                <a:cs typeface="Aptos Mono"/>
              </a:rPr>
              <a:t>PROJECT HOUSE/01  /  PRIVATE PRE-SEED BRIEF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92BCAA-F32B-458A-85FC-AB6C3EAF5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8652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 i="0">
                <a:solidFill>
                  <a:srgbClr val="8F9188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8F9188"/>
                </a:solidFill>
                <a:latin typeface="Aptos Mono"/>
                <a:ea typeface="Aptos Mono"/>
                <a:cs typeface="Aptos Mono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354178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69FCBA-CB59-4B8B-84C9-5466A1D5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COMPETITIVE 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199F2D-77A6-4E9E-B926-9B26787C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95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88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825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3825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Own the PvP workflow, not just the casino skin.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DD2DDA-531A-4289-A296-8AAACFBF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CATEGORY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4AB094-06CB-4A51-A387-DF01E45B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0002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WHAT IT DOES WELL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53E5C7-B0E9-4F11-9B5A-77D6AA28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002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STRUCTURAL GAP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8D40CA-66EA-4FF4-8AD7-BBC5A7AA7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1457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0F"/>
          </a:solidFill>
          <a:ln xmlns:a="http://schemas.openxmlformats.org/drawingml/2006/main" w="0">
            <a:solidFill>
              <a:srgbClr val="11110F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625E79-4F36-4084-B05E-0AB92C89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8127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Crypto casinos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C178CA-14D8-41C3-ACAA-BD87EB48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581275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Liquidity, catalog, affiliates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962E13-81CE-4810-AFA5-A07F5900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581275"/>
            <a:ext cx="409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Commodity games and house-led risk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70D5E6-25C5-4A97-8CB3-3D74BF94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4AD760-B54A-482D-832E-9B95CB2F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Skill-gaming apps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649CA5-C83A-4824-AD0D-4A342D8E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371850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Competitive behavior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03CE0F-FF48-4BD2-A320-636BD99A7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71850"/>
            <a:ext cx="409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App-first, fiat-first, closed identity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BE47A1-84FA-42D7-8177-ECBBA5D4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147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D36A3B-B658-4566-9D89-C7DA9642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Web3 game portals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09CE2F-EEDC-44D2-AA0D-EAC7FD7F0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162425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Wallet-native access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5B2B9C-DA9D-45A1-82DB-1EF42D827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162425"/>
            <a:ext cx="409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Weak match and verification workflow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19B050-9A23-4B00-A5CD-DB61AA26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0E527A-04B1-4DE9-9A35-3F9277032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29175"/>
            <a:ext cx="110490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FF45"/>
          </a:solidFill>
          <a:ln xmlns:a="http://schemas.openxmlformats.org/drawingml/2006/main" w="0">
            <a:solidFill>
              <a:srgbClr val="C7FF4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3BB250-13D6-40FF-8744-A6320583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0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HOUSE/01 wedge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5AB858-9743-4943-9B77-1B9F894B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953000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Browser + wallet + owned PvP stack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5523F9-840F-4DF4-BABD-3920F824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953000"/>
            <a:ext cx="409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Must prove compliance and repeat play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FABE2E-9A35-408F-BED7-6C245BEC9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57875"/>
            <a:ext cx="904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C75235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C75235"/>
                </a:solidFill>
                <a:latin typeface="Aptos"/>
                <a:ea typeface="Aptos"/>
                <a:cs typeface="Aptos"/>
              </a:rPr>
              <a:t>The differentiation is specific. The remaining proof burden is equally specific.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5034E5-81EC-4684-9F42-431B81B3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E3FCFD-52EE-4991-A262-4A148ABB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PROJECT HOUSE/01  /  PRIVATE PRE-SEED BRIEF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3F18E2-8ADE-42C1-AD27-A2966B4B9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8652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486354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26D426-3A3A-4408-B593-E5CE72AD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TEAM AND OWNERSHIP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CD3FE-C52D-4564-824F-C00065EAA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07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825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3825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Separate the operator from the technology.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550F59-1B87-435E-A020-6A5CC0666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31432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5D9"/>
          </a:solidFill>
          <a:ln xmlns:a="http://schemas.openxmlformats.org/drawingml/2006/main" w="0">
            <a:solidFill>
              <a:srgbClr val="E9E5D9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B8B68-0530-43A7-B9E5-AF6F8F20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14575"/>
            <a:ext cx="2619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OWNER / OPERATING LEAD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14FE70-FABC-435C-A0F6-A769A980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05125"/>
            <a:ext cx="2619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400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Dubai-based principal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B5574A-879D-4C4E-A003-E8356C42B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43350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5F6059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5F6059"/>
                </a:solidFill>
                <a:latin typeface="Aptos"/>
                <a:ea typeface="Aptos"/>
                <a:cs typeface="Aptos"/>
              </a:rPr>
              <a:t>Operating-company formation, fundraising mandate, regulator-facing decision, and signing authority.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9C3C9D-C062-4122-824D-2FA973D8D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019300"/>
            <a:ext cx="31432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5D9"/>
          </a:solidFill>
          <a:ln xmlns:a="http://schemas.openxmlformats.org/drawingml/2006/main" w="0">
            <a:solidFill>
              <a:srgbClr val="E9E5D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EC54B-3137-49B5-8FB2-72F51B6C9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2314575"/>
            <a:ext cx="2619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PRODUCT AND GROWTH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603497-9AB0-4EFF-BD41-7446420B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2905125"/>
            <a:ext cx="2619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400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Christian 'Clutch'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7AA91F-1CC5-4457-97F3-BE3976A1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943350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4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5F6059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5F6059"/>
                </a:solidFill>
                <a:latin typeface="Aptos"/>
                <a:ea typeface="Aptos"/>
                <a:cs typeface="Aptos"/>
              </a:rPr>
              <a:t>Built the ReachFi games and Arena workflow. Former eight-year operating-business owner; product, delivery, and distribution.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9A0317-A1E9-4478-AA74-CC60343EE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019300"/>
            <a:ext cx="3143250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0F"/>
          </a:solidFill>
          <a:ln xmlns:a="http://schemas.openxmlformats.org/drawingml/2006/main" w="0">
            <a:solidFill>
              <a:srgbClr val="11110F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BBEEB-AA75-4066-9788-8643D3A9E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314575"/>
            <a:ext cx="2619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TRANSACTION CONDITION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DAB4C5-B887-4CB8-B70B-22FDCB3B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905125"/>
            <a:ext cx="2619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400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Close before capital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7718F-E0DE-47E8-9239-973F8837F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943350"/>
            <a:ext cx="2571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A7A89E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A7A89E"/>
                </a:solidFill>
                <a:latin typeface="Aptos"/>
                <a:ea typeface="Aptos"/>
                <a:cs typeface="Aptos"/>
              </a:rPr>
              <a:t>Entity, cap table, vesting, governance, CEO authority, and ReachFi licence or assignment must be signed.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39C94-47C5-4ADF-9DA3-CDDDDD5F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05475"/>
            <a:ext cx="990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C75235"/>
                </a:solidFill>
                <a:latin typeface="Aptos"/>
                <a:ea typeface="Aptos"/>
                <a:cs typeface="Aptos"/>
              </a:defRPr>
            </a:pPr>
            <a:r>
              <a:rPr sz="1425" b="1" i="0">
                <a:solidFill>
                  <a:srgbClr val="C75235"/>
                </a:solidFill>
                <a:latin typeface="Aptos"/>
                <a:ea typeface="Aptos"/>
                <a:cs typeface="Aptos"/>
              </a:rPr>
              <a:t>Identity, title, cap table, and signed authority are disclosed in private diligence - never implied by the deck.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7B0A4D-19BE-427D-876B-E33F6019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5B9"/>
          </a:solidFill>
          <a:ln xmlns:a="http://schemas.openxmlformats.org/drawingml/2006/main" w="0">
            <a:solidFill>
              <a:srgbClr val="C9C5B9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DF6EB7-F22E-45D6-8F9C-BF52727C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825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PROJECT HOUSE/01  /  PRIVATE PRE-SEED BRIEF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6CFFF1-7ED7-4091-89D5-437D6CA92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8652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5F6059"/>
                </a:solidFill>
                <a:latin typeface="Aptos Mono"/>
                <a:ea typeface="Aptos Mono"/>
                <a:cs typeface="Aptos Mono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985644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111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8006A56-37F3-43CA-89F9-7DDFE501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323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$1.5M / 12 MONTHS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2BCA8-544E-44F9-8745-6B16411C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857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61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750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3750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Capital buys one compliant launch attempt.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31A44D-2A54-4BDB-BBC8-66D25786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3762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C9CAB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C9CABF"/>
                </a:solidFill>
                <a:latin typeface="Aptos"/>
                <a:ea typeface="Aptos"/>
                <a:cs typeface="Aptos"/>
              </a:rPr>
              <a:t>Regulatory, legal and entity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C460C6-C952-464D-A3F3-A5FB23AA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895475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$200K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FBED29-7D0D-42CA-9E6A-5709A8075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5124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4AB865-9BB8-4BAB-8045-7D9A1386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47925"/>
            <a:ext cx="3762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C9CAB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C9CABF"/>
                </a:solidFill>
                <a:latin typeface="Aptos"/>
                <a:ea typeface="Aptos"/>
                <a:cs typeface="Aptos"/>
              </a:rPr>
              <a:t>Product, payments and data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41158-1E9C-49FC-8248-29FACE34C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419350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$300K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87C9F1-305A-4739-A00F-8CD462831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5124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5AC848-EFD0-42DA-9D96-DA7FEC54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3762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C9CAB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C9CABF"/>
                </a:solidFill>
                <a:latin typeface="Aptos"/>
                <a:ea typeface="Aptos"/>
                <a:cs typeface="Aptos"/>
              </a:rPr>
              <a:t>Compliance, security and testing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699907-B364-4A18-835F-91E8F492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943225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$225K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761AE4-7BCD-4EF0-BC97-9CB0FEAF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0"/>
            <a:ext cx="5124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2BA2E7-6476-4297-A397-ED7CE8559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3762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C9CAB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C9CABF"/>
                </a:solidFill>
                <a:latin typeface="Aptos"/>
                <a:ea typeface="Aptos"/>
                <a:cs typeface="Aptos"/>
              </a:rPr>
              <a:t>Team, support and operations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B72E94-238A-42B8-B576-9450B49F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467100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$350K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625A1F-52DD-4240-93EF-E2F18429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5124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3F79E-1ED3-4C4D-A5CC-32230C09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3762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C9CAB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C9CABF"/>
                </a:solidFill>
                <a:latin typeface="Aptos"/>
                <a:ea typeface="Aptos"/>
                <a:cs typeface="Aptos"/>
              </a:rPr>
              <a:t>Launch and player acquisition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C0AB3E-4BDA-49E1-B79D-372D2376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90975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$250K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CC9D4B-F023-4331-A24A-8DB0CEE0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5124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9E6340-CFC2-4AC8-A2FD-0CE5DBB3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43425"/>
            <a:ext cx="3762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C9CABF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C9CABF"/>
                </a:solidFill>
                <a:latin typeface="Aptos"/>
                <a:ea typeface="Aptos"/>
                <a:cs typeface="Aptos"/>
              </a:rPr>
              <a:t>Working capital and contingency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79BDC0-F3EF-4040-92C8-D825EC84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514850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$175K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2177DB-F2D9-4CEE-AFC2-ACE2BC7C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5375"/>
            <a:ext cx="5124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E20132-2A48-41C2-BA9D-7F7FA147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85950"/>
            <a:ext cx="9525" cy="3790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75087C-C6B7-4013-8761-6FC738AED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914525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A7A89E"/>
                </a:solidFill>
                <a:latin typeface="Aptos Mono"/>
                <a:ea typeface="Aptos Mono"/>
                <a:cs typeface="Aptos Mono"/>
              </a:rPr>
              <a:t>GATE-BASED MILESTONES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27F892-4369-49A8-88C4-23D756A0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3717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0-90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6D0D41-4D0B-4203-B04B-4344A1000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33362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F8F5E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F8F5EA"/>
                </a:solidFill>
                <a:latin typeface="Aptos"/>
                <a:ea typeface="Aptos"/>
                <a:cs typeface="Aptos"/>
              </a:rPr>
              <a:t>Entity / IP / counsel route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04BDD2-791C-412A-9D21-9E98F029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8765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E5ED58-C484-4848-810C-DBCD78BC4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11467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91-180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16F28F-F67F-4EAC-9EBC-1A70FA7E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0765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1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F8F5E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F8F5EA"/>
                </a:solidFill>
                <a:latin typeface="Aptos"/>
                <a:ea typeface="Aptos"/>
                <a:cs typeface="Aptos"/>
              </a:rPr>
              <a:t>Payments / KYC / controls / testing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EE149F2-239A-4582-8B04-42DB82CB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61950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35B4F96-3B01-4EE4-92AD-6D31D5A4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85762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181-270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11D36AF-2239-4AB0-9212-81495C9A3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81952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7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F8F5E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F8F5EA"/>
                </a:solidFill>
                <a:latin typeface="Aptos"/>
                <a:ea typeface="Aptos"/>
                <a:cs typeface="Aptos"/>
              </a:rPr>
              <a:t>Closed cohort / retention / fraud baseline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9DCDB74-6FE5-4B98-BB7D-4B1E712C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362450"/>
            <a:ext cx="4333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A421255-6DDF-4DF3-8996-F087E7B1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600575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C7FF45"/>
                </a:solidFill>
                <a:latin typeface="Aptos Mono"/>
                <a:ea typeface="Aptos Mono"/>
                <a:cs typeface="Aptos Mono"/>
              </a:rPr>
              <a:t>271-365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D3269FF-C45D-4B6E-9802-485E892C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562475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7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 i="0">
                <a:solidFill>
                  <a:srgbClr val="F8F5EA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F8F5EA"/>
                </a:solidFill>
                <a:latin typeface="Aptos"/>
                <a:ea typeface="Aptos"/>
                <a:cs typeface="Aptos"/>
              </a:rPr>
              <a:t>First compliant market if every gate clears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02F0646-EA9B-4C06-897F-20052ABC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353050"/>
            <a:ext cx="4333875" cy="485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5235"/>
          </a:solidFill>
          <a:ln xmlns:a="http://schemas.openxmlformats.org/drawingml/2006/main" w="0">
            <a:solidFill>
              <a:srgbClr val="C75235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5621F79-6601-43DA-8A33-2B8C14C0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5486400"/>
            <a:ext cx="3962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7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8F5EA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8F5EA"/>
                </a:solidFill>
                <a:latin typeface="Aptos"/>
                <a:ea typeface="Aptos"/>
                <a:cs typeface="Aptos"/>
              </a:rPr>
              <a:t>No value play before the required licence and controls.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2556770-4499-48E6-8AF2-2EB280222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3632"/>
          </a:solidFill>
          <a:ln xmlns:a="http://schemas.openxmlformats.org/drawingml/2006/main" w="0">
            <a:solidFill>
              <a:srgbClr val="353632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8699662-8375-471E-B80E-A772418F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8F9188"/>
                </a:solidFill>
                <a:latin typeface="Aptos Mono"/>
                <a:ea typeface="Aptos Mono"/>
                <a:cs typeface="Aptos Mono"/>
              </a:defRPr>
            </a:pPr>
            <a:r>
              <a:rPr sz="825" b="1" i="0">
                <a:solidFill>
                  <a:srgbClr val="8F9188"/>
                </a:solidFill>
                <a:latin typeface="Aptos Mono"/>
                <a:ea typeface="Aptos Mono"/>
                <a:cs typeface="Aptos Mono"/>
              </a:rPr>
              <a:t>PROJECT HOUSE/01  /  PRIVATE PRE-SEED BRIEF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E166B26-B28A-4C73-94AA-A207A48A6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8652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 i="0">
                <a:solidFill>
                  <a:srgbClr val="8F9188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8F9188"/>
                </a:solidFill>
                <a:latin typeface="Aptos Mono"/>
                <a:ea typeface="Aptos Mono"/>
                <a:cs typeface="Aptos Mono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1222845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C752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565124-0AB9-47F4-92D8-FABB1ED1C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3D7C9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F3D7C9"/>
                </a:solidFill>
                <a:latin typeface="Aptos Mono"/>
                <a:ea typeface="Aptos Mono"/>
                <a:cs typeface="Aptos Mono"/>
              </a:rPr>
              <a:t>THE NEXT MEETING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41F4C-C10E-498F-AC29-A4C78CF1B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76200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623"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4800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4800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Play the founder.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4800" b="0" i="0">
                <a:solidFill>
                  <a:srgbClr val="F8F5EA"/>
                </a:solidFill>
                <a:latin typeface="Georgia"/>
                <a:ea typeface="Georgia"/>
                <a:cs typeface="Georgia"/>
              </a:defRPr>
            </a:pPr>
            <a:r>
              <a:rPr sz="4800" b="0" i="0">
                <a:solidFill>
                  <a:srgbClr val="F8F5EA"/>
                </a:solidFill>
                <a:latin typeface="Georgia"/>
                <a:ea typeface="Georgia"/>
                <a:cs typeface="Georgia"/>
              </a:rPr>
              <a:t>Then diligence the company.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26FA89-3DB3-40EB-88F6-3BFB93CA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0"/>
            <a:ext cx="657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00" b="0" i="0">
                <a:solidFill>
                  <a:srgbClr val="F3D7C9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F3D7C9"/>
                </a:solidFill>
                <a:latin typeface="Aptos"/>
                <a:ea typeface="Aptos"/>
                <a:cs typeface="Aptos"/>
              </a:rPr>
              <a:t>First three minutes: wallet connection and live STAK duel. Next twenty: ownership, licensing, acquisition economics, the $1.5M plan, and the conditions required before value play.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D66CFA-5365-4289-944A-D45DAB89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0"/>
            <a:ext cx="40290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FF45"/>
          </a:solidFill>
          <a:ln xmlns:a="http://schemas.openxmlformats.org/drawingml/2006/main" w="0">
            <a:solidFill>
              <a:srgbClr val="C7FF4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9993EB-20C7-403E-AB4C-6C39A9AEE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7048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515B20"/>
                </a:solidFill>
                <a:latin typeface="Aptos Mono"/>
                <a:ea typeface="Aptos Mono"/>
                <a:cs typeface="Aptos Mono"/>
              </a:defRPr>
            </a:pPr>
            <a:r>
              <a:rPr sz="1050" b="1" i="0">
                <a:solidFill>
                  <a:srgbClr val="515B20"/>
                </a:solidFill>
                <a:latin typeface="Aptos Mono"/>
                <a:ea typeface="Aptos Mono"/>
                <a:cs typeface="Aptos Mono"/>
              </a:rPr>
              <a:t>DECISION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B4FFBC-C9A9-4008-BD0A-B2A16E80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1238250"/>
            <a:ext cx="304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5925" b="0" i="0">
                <a:solidFill>
                  <a:srgbClr val="11110F"/>
                </a:solidFill>
                <a:latin typeface="Georgia"/>
                <a:ea typeface="Georgia"/>
                <a:cs typeface="Georgia"/>
              </a:defRPr>
            </a:pPr>
            <a:r>
              <a:rPr sz="5925" b="0" i="0">
                <a:solidFill>
                  <a:srgbClr val="11110F"/>
                </a:solidFill>
                <a:latin typeface="Georgia"/>
                <a:ea typeface="Georgia"/>
                <a:cs typeface="Georgia"/>
              </a:rPr>
              <a:t>$1.5M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ADD042-97B6-44CF-B4C8-191D903D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2447925"/>
            <a:ext cx="2809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Pre-seed equity financing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5E34EF-13F4-474E-A898-8B014B8D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171825"/>
            <a:ext cx="2781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8F28"/>
          </a:solidFill>
          <a:ln xmlns:a="http://schemas.openxmlformats.org/drawingml/2006/main" w="0">
            <a:solidFill>
              <a:srgbClr val="7F8F2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3EBAFF-C82F-44D2-A0ED-4BC19984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52425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036DBA-8404-4EA1-9CF8-876F220D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46710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0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Dubai-based operating company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42CD35-3C36-48F5-94EF-9D78BF834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98145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ACE1C2-4045-4412-8323-B864581C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92430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12-month funded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AE54FB-FAFD-4BBF-BE79-056BB0D78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443865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A7A31B-B90B-4721-A14B-BB6E9E0B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38150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Target 10-15% dilution*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26F526-D672-4B74-B8E6-107BEE422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489585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defRPr>
            </a:pPr>
            <a:r>
              <a:rPr sz="900" b="1" i="0">
                <a:solidFill>
                  <a:srgbClr val="C75235"/>
                </a:solidFill>
                <a:latin typeface="Aptos Mono"/>
                <a:ea typeface="Aptos Mono"/>
                <a:cs typeface="Aptos Mono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6C7C5D-B4E4-4533-9BF6-82FD3B8F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83870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2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11110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11110F"/>
                </a:solidFill>
                <a:latin typeface="Aptos"/>
                <a:ea typeface="Aptos"/>
                <a:cs typeface="Aptos"/>
              </a:rPr>
              <a:t>No token launch in the round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C84792-FAF4-4B98-8786-FE0BBAD1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 i="0">
                <a:solidFill>
                  <a:srgbClr val="F8F5E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F8F5EA"/>
                </a:solidFill>
                <a:latin typeface="Aptos"/>
                <a:ea typeface="Aptos"/>
                <a:cs typeface="Aptos"/>
              </a:rPr>
              <a:t>investors.reachfi.network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ED765C-A102-4BC4-AFE1-1A59A7ADC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5705475"/>
            <a:ext cx="2781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0" i="0">
                <a:solidFill>
                  <a:srgbClr val="515B20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515B20"/>
                </a:solidFill>
                <a:latin typeface="Aptos"/>
                <a:ea typeface="Aptos"/>
                <a:cs typeface="Aptos"/>
              </a:rPr>
              <a:t>*Subject to definitive documents and counsel.</a:t>
            </a:r>
          </a:p>
        </p:txBody>
      </p:sp>
    </p:spTree>
    <p:extLst>
      <p:ext uri="{BB962C8B-B14F-4D97-AF65-F5344CB8AC3E}">
        <p14:creationId xmlns:p14="http://schemas.microsoft.com/office/powerpoint/2010/main" val="7984148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2026-08-13T01:54:57.1680000Z</dcterms:created>
  <dcterms:modified xsi:type="dcterms:W3CDTF">2026-08-13T01:54:57.1680000Z</dcterms:modified>
</coreProperties>
</file>